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Questrial" charset="1" panose="02000000000000000000"/>
      <p:regular r:id="rId21"/>
    </p:embeddedFont>
    <p:embeddedFont>
      <p:font typeface="TT Runs" charset="1" panose="02000000000000000607"/>
      <p:regular r:id="rId22"/>
    </p:embeddedFont>
    <p:embeddedFont>
      <p:font typeface="Caveat Brush" charset="1" panose="000000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16.png" Type="http://schemas.openxmlformats.org/officeDocument/2006/relationships/image"/><Relationship Id="rId6" Target="../media/image17.svg" Type="http://schemas.openxmlformats.org/officeDocument/2006/relationships/image"/><Relationship Id="rId7" Target="../media/image18.png" Type="http://schemas.openxmlformats.org/officeDocument/2006/relationships/image"/><Relationship Id="rId8" Target="../media/image19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61845" y="2506652"/>
            <a:ext cx="14364311" cy="2370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893"/>
              </a:lnSpc>
            </a:pPr>
            <a:r>
              <a:rPr lang="en-US" sz="1034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Funciones de Activación en Redes Neuronales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61845" y="6339301"/>
            <a:ext cx="11105126" cy="17935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31"/>
              </a:lnSpc>
            </a:pPr>
            <a:r>
              <a:rPr lang="en-US" sz="2594">
                <a:solidFill>
                  <a:srgbClr val="FFFFFF"/>
                </a:solidFill>
                <a:latin typeface="TT Runs"/>
                <a:ea typeface="TT Runs"/>
                <a:cs typeface="TT Runs"/>
                <a:sym typeface="TT Runs"/>
              </a:rPr>
              <a:t>Justin Brad Rodriguez Sanchez - jusrodriguez@unal.edu.co</a:t>
            </a:r>
          </a:p>
          <a:p>
            <a:pPr algn="l">
              <a:lnSpc>
                <a:spcPts val="3631"/>
              </a:lnSpc>
            </a:pPr>
            <a:r>
              <a:rPr lang="en-US" sz="2594">
                <a:solidFill>
                  <a:srgbClr val="FFFFFF"/>
                </a:solidFill>
                <a:latin typeface="TT Runs"/>
                <a:ea typeface="TT Runs"/>
                <a:cs typeface="TT Runs"/>
                <a:sym typeface="TT Runs"/>
              </a:rPr>
              <a:t>Cristian Javier Medina Barrios - crmedinab@unal.edu.co</a:t>
            </a:r>
          </a:p>
          <a:p>
            <a:pPr algn="l">
              <a:lnSpc>
                <a:spcPts val="3631"/>
              </a:lnSpc>
              <a:spcBef>
                <a:spcPct val="0"/>
              </a:spcBef>
            </a:pPr>
            <a:r>
              <a:rPr lang="en-US" sz="2594">
                <a:solidFill>
                  <a:srgbClr val="FFFFFF"/>
                </a:solidFill>
                <a:latin typeface="TT Runs"/>
                <a:ea typeface="TT Runs"/>
                <a:cs typeface="TT Runs"/>
                <a:sym typeface="TT Runs"/>
              </a:rPr>
              <a:t>Estephanie Perez Mira - eperezmi@unal.edu.co</a:t>
            </a:r>
          </a:p>
          <a:p>
            <a:pPr algn="l">
              <a:lnSpc>
                <a:spcPts val="3631"/>
              </a:lnSpc>
              <a:spcBef>
                <a:spcPct val="0"/>
              </a:spcBef>
            </a:pPr>
            <a:r>
              <a:rPr lang="en-US" sz="2594">
                <a:solidFill>
                  <a:srgbClr val="FFFFFF"/>
                </a:solidFill>
                <a:latin typeface="TT Runs"/>
                <a:ea typeface="TT Runs"/>
                <a:cs typeface="TT Runs"/>
                <a:sym typeface="TT Runs"/>
              </a:rPr>
              <a:t>Cristian Camilo Cubillos Reyes - ccubillos@unal.edu.co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1797" y="3316890"/>
            <a:ext cx="6251525" cy="5809722"/>
          </a:xfrm>
          <a:custGeom>
            <a:avLst/>
            <a:gdLst/>
            <a:ahLst/>
            <a:cxnLst/>
            <a:rect r="r" b="b" t="t" l="l"/>
            <a:pathLst>
              <a:path h="5809722" w="6251525">
                <a:moveTo>
                  <a:pt x="0" y="0"/>
                </a:moveTo>
                <a:lnTo>
                  <a:pt x="6251526" y="0"/>
                </a:lnTo>
                <a:lnTo>
                  <a:pt x="6251526" y="5809721"/>
                </a:lnTo>
                <a:lnTo>
                  <a:pt x="0" y="58097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01797" y="1219200"/>
            <a:ext cx="14364311" cy="716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Funciones de activación clave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01797" y="2191288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>
                <a:solidFill>
                  <a:srgbClr val="6AD3F3"/>
                </a:solidFill>
                <a:latin typeface="Questrial"/>
                <a:ea typeface="Questrial"/>
                <a:cs typeface="Questrial"/>
                <a:sym typeface="Questrial"/>
              </a:rPr>
              <a:t>Función sigmoide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936710" y="3507390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>
                <a:solidFill>
                  <a:srgbClr val="6AD3F3"/>
                </a:solidFill>
                <a:latin typeface="Questrial"/>
                <a:ea typeface="Questrial"/>
                <a:cs typeface="Questrial"/>
                <a:sym typeface="Questrial"/>
              </a:rPr>
              <a:t>Rango: </a:t>
            </a:r>
            <a:r>
              <a:rPr lang="en-US" sz="6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[0,1]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70714" y="4880610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95400" indent="-647700" lvl="1">
              <a:lnSpc>
                <a:spcPts val="5160"/>
              </a:lnSpc>
              <a:buFont typeface="Arial"/>
              <a:buChar char="•"/>
            </a:pPr>
            <a:r>
              <a:rPr lang="en-US" sz="6000">
                <a:solidFill>
                  <a:srgbClr val="CB6CE6"/>
                </a:solidFill>
                <a:latin typeface="Questrial"/>
                <a:ea typeface="Questrial"/>
                <a:cs typeface="Questrial"/>
                <a:sym typeface="Questrial"/>
              </a:rPr>
              <a:t>Clasificación Binaria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601797" y="3219288"/>
            <a:ext cx="6879385" cy="5840987"/>
          </a:xfrm>
          <a:custGeom>
            <a:avLst/>
            <a:gdLst/>
            <a:ahLst/>
            <a:cxnLst/>
            <a:rect r="r" b="b" t="t" l="l"/>
            <a:pathLst>
              <a:path h="5840987" w="6879385">
                <a:moveTo>
                  <a:pt x="0" y="0"/>
                </a:moveTo>
                <a:lnTo>
                  <a:pt x="6879385" y="0"/>
                </a:lnTo>
                <a:lnTo>
                  <a:pt x="6879385" y="5840987"/>
                </a:lnTo>
                <a:lnTo>
                  <a:pt x="0" y="58409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01797" y="1219200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Funciones de activación clave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01797" y="2191288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>
                <a:solidFill>
                  <a:srgbClr val="6AD3F3"/>
                </a:solidFill>
                <a:latin typeface="Questrial"/>
                <a:ea typeface="Questrial"/>
                <a:cs typeface="Questrial"/>
                <a:sym typeface="Questrial"/>
              </a:rPr>
              <a:t>Función Tangente Hiperbólica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936710" y="3507390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>
                <a:solidFill>
                  <a:srgbClr val="6AD3F3"/>
                </a:solidFill>
                <a:latin typeface="Questrial"/>
                <a:ea typeface="Questrial"/>
                <a:cs typeface="Questrial"/>
                <a:sym typeface="Questrial"/>
              </a:rPr>
              <a:t>Rango: </a:t>
            </a:r>
            <a:r>
              <a:rPr lang="en-US" sz="6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[-1,1]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09237" y="5163555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295400" indent="-647700" lvl="1">
              <a:lnSpc>
                <a:spcPts val="5160"/>
              </a:lnSpc>
              <a:buFont typeface="Arial"/>
              <a:buChar char="•"/>
            </a:pPr>
            <a:r>
              <a:rPr lang="en-US" sz="6000">
                <a:solidFill>
                  <a:srgbClr val="CB6CE6"/>
                </a:solidFill>
                <a:latin typeface="Questrial"/>
                <a:ea typeface="Questrial"/>
                <a:cs typeface="Questrial"/>
                <a:sym typeface="Questrial"/>
              </a:rPr>
              <a:t>Clasificación y regresión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9793" y="3832040"/>
            <a:ext cx="7614207" cy="4082536"/>
          </a:xfrm>
          <a:custGeom>
            <a:avLst/>
            <a:gdLst/>
            <a:ahLst/>
            <a:cxnLst/>
            <a:rect r="r" b="b" t="t" l="l"/>
            <a:pathLst>
              <a:path h="4082536" w="7614207">
                <a:moveTo>
                  <a:pt x="0" y="0"/>
                </a:moveTo>
                <a:lnTo>
                  <a:pt x="7614207" y="0"/>
                </a:lnTo>
                <a:lnTo>
                  <a:pt x="7614207" y="4082536"/>
                </a:lnTo>
                <a:lnTo>
                  <a:pt x="0" y="40825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0133" t="-19624" r="-9196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01797" y="1155313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Funciones de activación clave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01797" y="2127401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>
                <a:solidFill>
                  <a:srgbClr val="6AD3F3"/>
                </a:solidFill>
                <a:latin typeface="Questrial"/>
                <a:ea typeface="Questrial"/>
                <a:cs typeface="Questrial"/>
                <a:sym typeface="Questrial"/>
              </a:rPr>
              <a:t>Función ReLU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50981" y="4022540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>
                <a:solidFill>
                  <a:srgbClr val="6AD3F3"/>
                </a:solidFill>
                <a:latin typeface="Questrial"/>
                <a:ea typeface="Questrial"/>
                <a:cs typeface="Questrial"/>
                <a:sym typeface="Questrial"/>
              </a:rPr>
              <a:t>Rango: </a:t>
            </a:r>
            <a:r>
              <a:rPr lang="en-US" sz="6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[0, inf)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5191598"/>
            <a:ext cx="7409011" cy="11588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9505" indent="-539753" lvl="1">
              <a:lnSpc>
                <a:spcPts val="4300"/>
              </a:lnSpc>
              <a:buFont typeface="Arial"/>
              <a:buChar char="•"/>
            </a:pPr>
            <a:r>
              <a:rPr lang="en-US" sz="5000">
                <a:solidFill>
                  <a:srgbClr val="CB6CE6"/>
                </a:solidFill>
                <a:latin typeface="Questrial"/>
                <a:ea typeface="Questrial"/>
                <a:cs typeface="Questrial"/>
                <a:sym typeface="Questrial"/>
              </a:rPr>
              <a:t>Aprendizaje profundo en general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6560024"/>
            <a:ext cx="7409011" cy="6159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79505" indent="-539753" lvl="1">
              <a:lnSpc>
                <a:spcPts val="4300"/>
              </a:lnSpc>
              <a:buFont typeface="Arial"/>
              <a:buChar char="•"/>
            </a:pPr>
            <a:r>
              <a:rPr lang="en-US" sz="5000">
                <a:solidFill>
                  <a:srgbClr val="CB6CE6"/>
                </a:solidFill>
                <a:latin typeface="Questrial"/>
                <a:ea typeface="Questrial"/>
                <a:cs typeface="Questrial"/>
                <a:sym typeface="Questrial"/>
              </a:rPr>
              <a:t>Convoluciones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59815" y="2765863"/>
            <a:ext cx="15568369" cy="78996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95165" indent="-447583" lvl="1">
              <a:lnSpc>
                <a:spcPts val="5804"/>
              </a:lnSpc>
              <a:buFont typeface="Arial"/>
              <a:buChar char="•"/>
            </a:pPr>
            <a:r>
              <a:rPr lang="en-US" sz="4146">
                <a:solidFill>
                  <a:srgbClr val="6AD3F3"/>
                </a:solidFill>
                <a:latin typeface="Caveat Brush"/>
                <a:ea typeface="Caveat Brush"/>
                <a:cs typeface="Caveat Brush"/>
                <a:sym typeface="Caveat Brush"/>
              </a:rPr>
              <a:t>Saturación:</a:t>
            </a:r>
          </a:p>
          <a:p>
            <a:pPr algn="l" marL="1488078" indent="-496026" lvl="2">
              <a:lnSpc>
                <a:spcPts val="4824"/>
              </a:lnSpc>
              <a:buFont typeface="Arial"/>
              <a:buChar char="⚬"/>
            </a:pPr>
            <a:r>
              <a:rPr lang="en-US" sz="3446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En funciones como sigmoide o tanh, cuando la entrada es muy grande o muy pequeña, los gradientes tienden a volverse muy pequeños. Esto puede llevar a un aprendizaje lento o incluso a la detención del aprendizaje.</a:t>
            </a:r>
          </a:p>
          <a:p>
            <a:pPr algn="l">
              <a:lnSpc>
                <a:spcPts val="4824"/>
              </a:lnSpc>
            </a:pPr>
          </a:p>
          <a:p>
            <a:pPr algn="l" marL="895165" indent="-447583" lvl="1">
              <a:lnSpc>
                <a:spcPts val="5804"/>
              </a:lnSpc>
              <a:buFont typeface="Arial"/>
              <a:buChar char="•"/>
            </a:pPr>
            <a:r>
              <a:rPr lang="en-US" sz="4146">
                <a:solidFill>
                  <a:srgbClr val="CB6CE6"/>
                </a:solidFill>
                <a:latin typeface="Caveat Brush"/>
                <a:ea typeface="Caveat Brush"/>
                <a:cs typeface="Caveat Brush"/>
                <a:sym typeface="Caveat Brush"/>
              </a:rPr>
              <a:t>Neuronas muertas:</a:t>
            </a:r>
          </a:p>
          <a:p>
            <a:pPr algn="l" marL="1488078" indent="-496026" lvl="2">
              <a:lnSpc>
                <a:spcPts val="4824"/>
              </a:lnSpc>
              <a:buFont typeface="Arial"/>
              <a:buChar char="⚬"/>
            </a:pPr>
            <a:r>
              <a:rPr lang="en-US" sz="3446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ReLU puede resultar en neuronas que nunca se activan si siempre reciben entradas negativas. Esto impide que esas neuronas contribuyan al aprendizaje.</a:t>
            </a:r>
          </a:p>
          <a:p>
            <a:pPr algn="l">
              <a:lnSpc>
                <a:spcPts val="5804"/>
              </a:lnSpc>
            </a:pPr>
          </a:p>
          <a:p>
            <a:pPr algn="l">
              <a:lnSpc>
                <a:spcPts val="3264"/>
              </a:lnSpc>
            </a:pPr>
          </a:p>
          <a:p>
            <a:pPr algn="l">
              <a:lnSpc>
                <a:spcPts val="3264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3650032" y="1009845"/>
            <a:ext cx="10987936" cy="16276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82"/>
              </a:lnSpc>
            </a:pPr>
            <a:r>
              <a:rPr lang="en-US" sz="7188">
                <a:solidFill>
                  <a:srgbClr val="FFFFFF"/>
                </a:solidFill>
                <a:latin typeface="Caveat Brush"/>
                <a:ea typeface="Caveat Brush"/>
                <a:cs typeface="Caveat Brush"/>
                <a:sym typeface="Caveat Brush"/>
              </a:rPr>
              <a:t>Atención a saturación y neuronas muerta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10772" y="2815125"/>
            <a:ext cx="1453087" cy="1453087"/>
          </a:xfrm>
          <a:custGeom>
            <a:avLst/>
            <a:gdLst/>
            <a:ahLst/>
            <a:cxnLst/>
            <a:rect r="r" b="b" t="t" l="l"/>
            <a:pathLst>
              <a:path h="1453087" w="1453087">
                <a:moveTo>
                  <a:pt x="0" y="0"/>
                </a:moveTo>
                <a:lnTo>
                  <a:pt x="1453087" y="0"/>
                </a:lnTo>
                <a:lnTo>
                  <a:pt x="1453087" y="1453087"/>
                </a:lnTo>
                <a:lnTo>
                  <a:pt x="0" y="14530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510772" y="5330995"/>
            <a:ext cx="1453087" cy="1453087"/>
          </a:xfrm>
          <a:custGeom>
            <a:avLst/>
            <a:gdLst/>
            <a:ahLst/>
            <a:cxnLst/>
            <a:rect r="r" b="b" t="t" l="l"/>
            <a:pathLst>
              <a:path h="1453087" w="1453087">
                <a:moveTo>
                  <a:pt x="0" y="0"/>
                </a:moveTo>
                <a:lnTo>
                  <a:pt x="1453087" y="0"/>
                </a:lnTo>
                <a:lnTo>
                  <a:pt x="1453087" y="1453087"/>
                </a:lnTo>
                <a:lnTo>
                  <a:pt x="0" y="145308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73238" y="7579141"/>
            <a:ext cx="1590621" cy="1679159"/>
          </a:xfrm>
          <a:custGeom>
            <a:avLst/>
            <a:gdLst/>
            <a:ahLst/>
            <a:cxnLst/>
            <a:rect r="r" b="b" t="t" l="l"/>
            <a:pathLst>
              <a:path h="1679159" w="1590621">
                <a:moveTo>
                  <a:pt x="0" y="0"/>
                </a:moveTo>
                <a:lnTo>
                  <a:pt x="1590621" y="0"/>
                </a:lnTo>
                <a:lnTo>
                  <a:pt x="1590621" y="1679159"/>
                </a:lnTo>
                <a:lnTo>
                  <a:pt x="0" y="1679159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74843" y="5042491"/>
            <a:ext cx="13502385" cy="1953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 u="sng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Impac</a:t>
            </a:r>
            <a:r>
              <a:rPr lang="en-US" sz="3699" u="sng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to en la Computación Visual:</a:t>
            </a:r>
            <a:r>
              <a:rPr lang="en-US" sz="369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Sin ellas, los avances en reconocimiento de imágenes, detección de objetos y otras aplicaciones serían imposibles.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66390" y="1209675"/>
            <a:ext cx="14755220" cy="751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00"/>
              </a:lnSpc>
            </a:pPr>
            <a:r>
              <a:rPr lang="en-US" sz="6163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Conclusiones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274843" y="2526621"/>
            <a:ext cx="13502385" cy="1953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 u="sng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Estas funciones habilitan la "visión":</a:t>
            </a:r>
            <a:r>
              <a:rPr lang="en-US" sz="369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Permiten a las redes interpretar la complejidad visual (bordes, texturas, objetos) de una manera que las operaciones lineales no podrían.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74843" y="7558361"/>
            <a:ext cx="13502385" cy="1296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79"/>
              </a:lnSpc>
              <a:spcBef>
                <a:spcPct val="0"/>
              </a:spcBef>
            </a:pPr>
            <a:r>
              <a:rPr lang="en-US" sz="3699" u="sng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Innovación continua:</a:t>
            </a:r>
            <a:r>
              <a:rPr lang="en-US" sz="369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 La investigación sigue explorando nuevas funciones para mejorar el rendimiento y la eficiencia.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48359" y="4309345"/>
            <a:ext cx="14755220" cy="1442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320"/>
              </a:lnSpc>
            </a:pPr>
            <a:r>
              <a:rPr lang="en-US" sz="12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Gracias 🎉🎉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718630" y="0"/>
            <a:ext cx="7569370" cy="10649222"/>
            <a:chOff x="0" y="0"/>
            <a:chExt cx="1291123" cy="18164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91123" cy="1816459"/>
            </a:xfrm>
            <a:custGeom>
              <a:avLst/>
              <a:gdLst/>
              <a:ahLst/>
              <a:cxnLst/>
              <a:rect r="r" b="b" t="t" l="l"/>
              <a:pathLst>
                <a:path h="1816459" w="1291123">
                  <a:moveTo>
                    <a:pt x="0" y="0"/>
                  </a:moveTo>
                  <a:lnTo>
                    <a:pt x="1291123" y="0"/>
                  </a:lnTo>
                  <a:lnTo>
                    <a:pt x="1291123" y="1816459"/>
                  </a:lnTo>
                  <a:lnTo>
                    <a:pt x="0" y="1816459"/>
                  </a:lnTo>
                  <a:close/>
                </a:path>
              </a:pathLst>
            </a:custGeom>
            <a:blipFill>
              <a:blip r:embed="rId3"/>
              <a:stretch>
                <a:fillRect l="-20344" t="0" r="-20344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511662" y="3305197"/>
            <a:ext cx="7428730" cy="5324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Runs"/>
                <a:ea typeface="TT Runs"/>
                <a:cs typeface="TT Runs"/>
                <a:sym typeface="TT Runs"/>
              </a:rPr>
              <a:t>Comprender el concepto: funciones de activación</a:t>
            </a:r>
          </a:p>
          <a:p>
            <a:pPr algn="l">
              <a:lnSpc>
                <a:spcPts val="4200"/>
              </a:lnSpc>
            </a:pPr>
          </a:p>
          <a:p>
            <a:pPr algn="l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Runs"/>
                <a:ea typeface="TT Runs"/>
                <a:cs typeface="TT Runs"/>
                <a:sym typeface="TT Runs"/>
              </a:rPr>
              <a:t>¿Cuál es su uso en las redes neuronales?</a:t>
            </a:r>
          </a:p>
          <a:p>
            <a:pPr algn="l">
              <a:lnSpc>
                <a:spcPts val="4200"/>
              </a:lnSpc>
            </a:pPr>
          </a:p>
          <a:p>
            <a:pPr algn="l" marL="647700" indent="-323850" lvl="1">
              <a:lnSpc>
                <a:spcPts val="4200"/>
              </a:lnSpc>
              <a:spcBef>
                <a:spcPct val="0"/>
              </a:spcBef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TT Runs"/>
                <a:ea typeface="TT Runs"/>
                <a:cs typeface="TT Runs"/>
                <a:sym typeface="TT Runs"/>
              </a:rPr>
              <a:t>¿Cómo influyen </a:t>
            </a:r>
            <a:r>
              <a:rPr lang="en-US" sz="3000">
                <a:solidFill>
                  <a:srgbClr val="FFFFFF"/>
                </a:solidFill>
                <a:latin typeface="TT Runs"/>
                <a:ea typeface="TT Runs"/>
                <a:cs typeface="TT Runs"/>
                <a:sym typeface="TT Runs"/>
              </a:rPr>
              <a:t>en la capacidad del modelo para representar y aprender patrones visuales complejos?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87219" y="1572662"/>
            <a:ext cx="6797476" cy="12788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359"/>
              </a:lnSpc>
              <a:spcBef>
                <a:spcPct val="0"/>
              </a:spcBef>
            </a:pPr>
            <a:r>
              <a:rPr lang="en-US" sz="7399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Contenidos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74688" y="3563270"/>
            <a:ext cx="9334079" cy="6092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01"/>
              </a:lnSpc>
            </a:pPr>
          </a:p>
          <a:p>
            <a:pPr algn="l" marL="635037" indent="-317519" lvl="1">
              <a:lnSpc>
                <a:spcPts val="4117"/>
              </a:lnSpc>
              <a:buFont typeface="Arial"/>
              <a:buChar char="•"/>
            </a:pPr>
            <a:r>
              <a:rPr lang="en-US" sz="294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La activación decide si la neurona debe "disparar" o no, transformando la información de la entrada antes de pasarla a la siguiente capa.</a:t>
            </a:r>
          </a:p>
          <a:p>
            <a:pPr algn="l" marL="635037" indent="-317519" lvl="1">
              <a:lnSpc>
                <a:spcPts val="4117"/>
              </a:lnSpc>
              <a:buFont typeface="Arial"/>
              <a:buChar char="•"/>
            </a:pPr>
          </a:p>
          <a:p>
            <a:pPr algn="l" marL="635037" indent="-317519" lvl="1">
              <a:lnSpc>
                <a:spcPts val="4117"/>
              </a:lnSpc>
              <a:buFont typeface="Arial"/>
              <a:buChar char="•"/>
            </a:pPr>
            <a:r>
              <a:rPr lang="en-US" sz="2941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Cada neurona, mediante su función de activación, contribuye a aprender representaciones más abstractas de los datos.</a:t>
            </a:r>
          </a:p>
          <a:p>
            <a:pPr algn="l">
              <a:lnSpc>
                <a:spcPts val="6301"/>
              </a:lnSpc>
            </a:pPr>
          </a:p>
          <a:p>
            <a:pPr algn="l">
              <a:lnSpc>
                <a:spcPts val="3544"/>
              </a:lnSpc>
            </a:pPr>
          </a:p>
          <a:p>
            <a:pPr algn="l">
              <a:lnSpc>
                <a:spcPts val="3544"/>
              </a:lnSpc>
              <a:spcBef>
                <a:spcPct val="0"/>
              </a:spcBef>
            </a:pPr>
          </a:p>
        </p:txBody>
      </p:sp>
      <p:sp>
        <p:nvSpPr>
          <p:cNvPr name="AutoShape 4" id="4"/>
          <p:cNvSpPr/>
          <p:nvPr/>
        </p:nvSpPr>
        <p:spPr>
          <a:xfrm>
            <a:off x="5641728" y="2846824"/>
            <a:ext cx="6492240" cy="0"/>
          </a:xfrm>
          <a:prstGeom prst="line">
            <a:avLst/>
          </a:prstGeom>
          <a:ln cap="flat" w="38100">
            <a:solidFill>
              <a:srgbClr val="6AD3F3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11339191" y="4458446"/>
            <a:ext cx="6269743" cy="4098844"/>
          </a:xfrm>
          <a:custGeom>
            <a:avLst/>
            <a:gdLst/>
            <a:ahLst/>
            <a:cxnLst/>
            <a:rect r="r" b="b" t="t" l="l"/>
            <a:pathLst>
              <a:path h="4098844" w="6269743">
                <a:moveTo>
                  <a:pt x="0" y="0"/>
                </a:moveTo>
                <a:lnTo>
                  <a:pt x="6269743" y="0"/>
                </a:lnTo>
                <a:lnTo>
                  <a:pt x="6269743" y="4098844"/>
                </a:lnTo>
                <a:lnTo>
                  <a:pt x="0" y="409884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16555" y="1200150"/>
            <a:ext cx="15054890" cy="1312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892"/>
              </a:lnSpc>
            </a:pPr>
            <a:r>
              <a:rPr lang="en-US" sz="5688">
                <a:solidFill>
                  <a:srgbClr val="6AD3F3"/>
                </a:solidFill>
                <a:latin typeface="Questrial"/>
                <a:ea typeface="Questrial"/>
                <a:cs typeface="Questrial"/>
                <a:sym typeface="Questrial"/>
              </a:rPr>
              <a:t>ACTIVACIÓN DE </a:t>
            </a:r>
          </a:p>
          <a:p>
            <a:pPr algn="ctr">
              <a:lnSpc>
                <a:spcPts val="4892"/>
              </a:lnSpc>
            </a:pPr>
            <a:r>
              <a:rPr lang="en-US" sz="5688">
                <a:solidFill>
                  <a:srgbClr val="6AD3F3"/>
                </a:solidFill>
                <a:latin typeface="Questrial"/>
                <a:ea typeface="Questrial"/>
                <a:cs typeface="Questrial"/>
                <a:sym typeface="Questrial"/>
              </a:rPr>
              <a:t>LAS NEURONAS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043539" y="2556403"/>
            <a:ext cx="8607499" cy="5734455"/>
          </a:xfrm>
          <a:custGeom>
            <a:avLst/>
            <a:gdLst/>
            <a:ahLst/>
            <a:cxnLst/>
            <a:rect r="r" b="b" t="t" l="l"/>
            <a:pathLst>
              <a:path h="5734455" w="8607499">
                <a:moveTo>
                  <a:pt x="0" y="0"/>
                </a:moveTo>
                <a:lnTo>
                  <a:pt x="8607499" y="0"/>
                </a:lnTo>
                <a:lnTo>
                  <a:pt x="8607499" y="5734455"/>
                </a:lnTo>
                <a:lnTo>
                  <a:pt x="0" y="57344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581578" y="3441925"/>
            <a:ext cx="7531421" cy="3963411"/>
          </a:xfrm>
          <a:custGeom>
            <a:avLst/>
            <a:gdLst/>
            <a:ahLst/>
            <a:cxnLst/>
            <a:rect r="r" b="b" t="t" l="l"/>
            <a:pathLst>
              <a:path h="3963411" w="7531421">
                <a:moveTo>
                  <a:pt x="0" y="0"/>
                </a:moveTo>
                <a:lnTo>
                  <a:pt x="7531421" y="0"/>
                </a:lnTo>
                <a:lnTo>
                  <a:pt x="7531421" y="3963411"/>
                </a:lnTo>
                <a:lnTo>
                  <a:pt x="0" y="39634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03112" y="1171575"/>
            <a:ext cx="8351818" cy="1158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00"/>
              </a:lnSpc>
            </a:pPr>
            <a:r>
              <a:rPr lang="en-US" sz="5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¿Qué es una función de activación?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24488" y="3260273"/>
            <a:ext cx="6322312" cy="4751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582932" indent="-291466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BFCFF"/>
                </a:solidFill>
                <a:latin typeface="Questrial"/>
                <a:ea typeface="Questrial"/>
                <a:cs typeface="Questrial"/>
                <a:sym typeface="Questrial"/>
              </a:rPr>
              <a:t>Tra</a:t>
            </a:r>
            <a:r>
              <a:rPr lang="en-US" sz="2700">
                <a:solidFill>
                  <a:srgbClr val="FBFCFF"/>
                </a:solidFill>
                <a:latin typeface="Questrial"/>
                <a:ea typeface="Questrial"/>
                <a:cs typeface="Questrial"/>
                <a:sym typeface="Questrial"/>
              </a:rPr>
              <a:t>nsforma la salida de una neurona para </a:t>
            </a:r>
            <a:r>
              <a:rPr lang="en-US" sz="2700">
                <a:solidFill>
                  <a:srgbClr val="6AD3F3"/>
                </a:solidFill>
                <a:latin typeface="Questrial"/>
                <a:ea typeface="Questrial"/>
                <a:cs typeface="Questrial"/>
                <a:sym typeface="Questrial"/>
              </a:rPr>
              <a:t>decidir si se activa o no</a:t>
            </a:r>
            <a:r>
              <a:rPr lang="en-US" sz="2700">
                <a:solidFill>
                  <a:srgbClr val="FBFCFF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</a:p>
          <a:p>
            <a:pPr algn="just">
              <a:lnSpc>
                <a:spcPts val="3780"/>
              </a:lnSpc>
              <a:spcBef>
                <a:spcPct val="0"/>
              </a:spcBef>
            </a:pPr>
          </a:p>
          <a:p>
            <a:pPr algn="just" marL="582932" indent="-291466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BFCFF"/>
                </a:solidFill>
                <a:latin typeface="Questrial"/>
                <a:ea typeface="Questrial"/>
                <a:cs typeface="Questrial"/>
                <a:sym typeface="Questrial"/>
              </a:rPr>
              <a:t>Introduce </a:t>
            </a:r>
            <a:r>
              <a:rPr lang="en-US" sz="2700">
                <a:solidFill>
                  <a:srgbClr val="6AD3F3"/>
                </a:solidFill>
                <a:latin typeface="Questrial"/>
                <a:ea typeface="Questrial"/>
                <a:cs typeface="Questrial"/>
                <a:sym typeface="Questrial"/>
              </a:rPr>
              <a:t>no linealidad</a:t>
            </a:r>
            <a:r>
              <a:rPr lang="en-US" sz="2700">
                <a:solidFill>
                  <a:srgbClr val="FBFCFF"/>
                </a:solidFill>
                <a:latin typeface="Questrial"/>
                <a:ea typeface="Questrial"/>
                <a:cs typeface="Questrial"/>
                <a:sym typeface="Questrial"/>
              </a:rPr>
              <a:t>, permitiendo que la red aprenda patrones complejos.</a:t>
            </a:r>
          </a:p>
          <a:p>
            <a:pPr algn="just">
              <a:lnSpc>
                <a:spcPts val="3780"/>
              </a:lnSpc>
              <a:spcBef>
                <a:spcPct val="0"/>
              </a:spcBef>
            </a:pPr>
          </a:p>
          <a:p>
            <a:pPr algn="just" marL="582932" indent="-291466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BFCFF"/>
                </a:solidFill>
                <a:latin typeface="Questrial"/>
                <a:ea typeface="Questrial"/>
                <a:cs typeface="Questrial"/>
                <a:sym typeface="Questrial"/>
              </a:rPr>
              <a:t>Sin ella, la red solo podría aprender </a:t>
            </a:r>
            <a:r>
              <a:rPr lang="en-US" sz="2700">
                <a:solidFill>
                  <a:srgbClr val="6AD3F3"/>
                </a:solidFill>
                <a:latin typeface="Questrial"/>
                <a:ea typeface="Questrial"/>
                <a:cs typeface="Questrial"/>
                <a:sym typeface="Questrial"/>
              </a:rPr>
              <a:t>relaciones lineales simples</a:t>
            </a:r>
            <a:r>
              <a:rPr lang="en-US" sz="2700">
                <a:solidFill>
                  <a:srgbClr val="FBFCFF"/>
                </a:solidFill>
                <a:latin typeface="Questrial"/>
                <a:ea typeface="Questrial"/>
                <a:cs typeface="Questrial"/>
                <a:sym typeface="Questrial"/>
              </a:rPr>
              <a:t>.</a:t>
            </a:r>
          </a:p>
          <a:p>
            <a:pPr algn="just">
              <a:lnSpc>
                <a:spcPts val="37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7569370" cy="10649222"/>
            <a:chOff x="0" y="0"/>
            <a:chExt cx="1291123" cy="181645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91123" cy="1816459"/>
            </a:xfrm>
            <a:custGeom>
              <a:avLst/>
              <a:gdLst/>
              <a:ahLst/>
              <a:cxnLst/>
              <a:rect r="r" b="b" t="t" l="l"/>
              <a:pathLst>
                <a:path h="1816459" w="1291123">
                  <a:moveTo>
                    <a:pt x="0" y="0"/>
                  </a:moveTo>
                  <a:lnTo>
                    <a:pt x="1291123" y="0"/>
                  </a:lnTo>
                  <a:lnTo>
                    <a:pt x="1291123" y="1816459"/>
                  </a:lnTo>
                  <a:lnTo>
                    <a:pt x="0" y="1816459"/>
                  </a:lnTo>
                  <a:close/>
                </a:path>
              </a:pathLst>
            </a:custGeom>
            <a:blipFill>
              <a:blip r:embed="rId3"/>
              <a:stretch>
                <a:fillRect l="-18866" t="0" r="-108508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8500787" y="2635324"/>
            <a:ext cx="8351818" cy="780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75"/>
              </a:lnSpc>
            </a:pPr>
            <a:r>
              <a:rPr lang="en-US" sz="6599">
                <a:solidFill>
                  <a:srgbClr val="FFFFFF"/>
                </a:solidFill>
                <a:latin typeface="Caveat Brush"/>
                <a:ea typeface="Caveat Brush"/>
                <a:cs typeface="Caveat Brush"/>
                <a:sym typeface="Caveat Brush"/>
              </a:rPr>
              <a:t>Beneficios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787866" y="3950394"/>
            <a:ext cx="8735958" cy="4158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48654" indent="-424327" lvl="1">
              <a:lnSpc>
                <a:spcPts val="5503"/>
              </a:lnSpc>
              <a:buFont typeface="Arial"/>
              <a:buChar char="•"/>
            </a:pPr>
            <a:r>
              <a:rPr lang="en-US" sz="393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Uso eficiente de todos los datos.</a:t>
            </a:r>
          </a:p>
          <a:p>
            <a:pPr algn="just" marL="848654" indent="-424327" lvl="1">
              <a:lnSpc>
                <a:spcPts val="5503"/>
              </a:lnSpc>
              <a:buFont typeface="Arial"/>
              <a:buChar char="•"/>
            </a:pPr>
            <a:r>
              <a:rPr lang="en-US" sz="393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Menor riesgo de sobreajuste a una sola partición.</a:t>
            </a:r>
          </a:p>
          <a:p>
            <a:pPr algn="just" marL="848654" indent="-424327" lvl="1">
              <a:lnSpc>
                <a:spcPts val="5503"/>
              </a:lnSpc>
              <a:buFont typeface="Arial"/>
              <a:buChar char="•"/>
            </a:pPr>
            <a:r>
              <a:rPr lang="en-US" sz="393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Métricas más estables (ej. accuracy, F1).</a:t>
            </a:r>
          </a:p>
          <a:p>
            <a:pPr algn="just">
              <a:lnSpc>
                <a:spcPts val="550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2364" y="4295792"/>
            <a:ext cx="15223272" cy="3393723"/>
          </a:xfrm>
          <a:custGeom>
            <a:avLst/>
            <a:gdLst/>
            <a:ahLst/>
            <a:cxnLst/>
            <a:rect r="r" b="b" t="t" l="l"/>
            <a:pathLst>
              <a:path h="3393723" w="15223272">
                <a:moveTo>
                  <a:pt x="0" y="0"/>
                </a:moveTo>
                <a:lnTo>
                  <a:pt x="15223272" y="0"/>
                </a:lnTo>
                <a:lnTo>
                  <a:pt x="15223272" y="3393723"/>
                </a:lnTo>
                <a:lnTo>
                  <a:pt x="0" y="33937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744127" y="2563179"/>
            <a:ext cx="10799746" cy="8676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77"/>
              </a:lnSpc>
            </a:pPr>
            <a:r>
              <a:rPr lang="en-US" sz="7299">
                <a:solidFill>
                  <a:srgbClr val="FFFFFF"/>
                </a:solidFill>
                <a:latin typeface="Caveat Brush"/>
                <a:ea typeface="Caveat Brush"/>
                <a:cs typeface="Caveat Brush"/>
                <a:sym typeface="Caveat Brush"/>
              </a:rPr>
              <a:t> Limitaciones y Cuándo Evitarla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01797" y="1219200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Visión por computador compleja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01797" y="1219200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  <a:r>
              <a:rPr lang="en-US" sz="6000">
                <a:solidFill>
                  <a:srgbClr val="FFFFFF"/>
                </a:solidFill>
                <a:latin typeface="Questrial"/>
                <a:ea typeface="Questrial"/>
                <a:cs typeface="Questrial"/>
                <a:sym typeface="Questrial"/>
              </a:rPr>
              <a:t>Visualización y Resultados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01797" y="1219200"/>
            <a:ext cx="14364311" cy="716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6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DAGpb5zRKvw</dc:identifier>
  <dcterms:modified xsi:type="dcterms:W3CDTF">2011-08-01T06:04:30Z</dcterms:modified>
  <cp:revision>1</cp:revision>
  <dc:title>Copia de Presentación ThreeJS</dc:title>
</cp:coreProperties>
</file>

<file path=docProps/thumbnail.jpeg>
</file>